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39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5e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19_1#aa274d4ed?pid=21cf03c09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教材挖掘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人教版必修第一册第三章第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弹簧被拉长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，要恢复原状，对与其相连接的小车产生了拉力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。假如小车下面的接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触面光滑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，请描述一下弹簧从图示状态开始到第二次恢复原状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，对小车的弹力大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小和方向都发生怎样的变化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5_BD.19_1#aa274d4ed?pid=21cf03c0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>
                <a:blip r:embed="rId3"/>
                <a:stretch>
                  <a:fillRect l="-1724" r="-779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19_2#aa274d4ed?pid=21cf03c09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8616" y="2753712"/>
            <a:ext cx="233172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AN.20_1#aa274d4ed?pid=21cf03c09&amp;color=0,0,0&amp;vtp=1&amp;bbb=1&amp;hb=1"/>
          <p:cNvSpPr/>
          <p:nvPr/>
        </p:nvSpPr>
        <p:spPr>
          <a:xfrm>
            <a:off x="612648" y="3744312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提示：弹簧第一次恢复原状过程中，弹力逐渐变小，方向向右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；之后小车继续压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缩弹簧向右运动直至停下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，此过程中，弹簧弹力逐渐变大，方向向左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；弹簧向左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推动小车运动至第二次恢复原状过程中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，弹簧弹力逐渐变小，方向向左。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a0612e88c?pid=21cf03c09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自主评价</a:t>
            </a:r>
            <a:endParaRPr lang="en-US" altLang="zh-CN" sz="2600" dirty="0"/>
          </a:p>
        </p:txBody>
      </p:sp>
      <p:sp>
        <p:nvSpPr>
          <p:cNvPr id="3" name="QO_6_BD.21_1#f7a661e80?sp=1&amp;pid=a0612e88c&amp;color=0,0,0&amp;vtp=1&amp;bbb=1&amp;hb=1"/>
          <p:cNvSpPr/>
          <p:nvPr/>
        </p:nvSpPr>
        <p:spPr>
          <a:xfrm>
            <a:off x="612648" y="1067850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依据下面小情境，判断下列说法对错。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人教版必修第一册改编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）形状规则的均匀物体的重心如图甲所示；利用“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悬挂法”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确定薄板的重心如图乙所示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pic>
        <p:nvPicPr>
          <p:cNvPr id="4" name="QO_6_BD.21_3#f7a661e80?iti=1&amp;htil=1&amp;pid=a0612e88c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632" y="2917923"/>
            <a:ext cx="1161288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O_6_BD.21_4#f7a661e80?iti=2&amp;htil=1&amp;pid=a0612e88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5008" y="2789907"/>
            <a:ext cx="1554480" cy="12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6_BD.21_5#f7a661e80?iti=1&amp;htil=1&amp;pid=a0612e88c&amp;color=0,0,0&amp;vtp=1"/>
          <p:cNvSpPr/>
          <p:nvPr/>
        </p:nvSpPr>
        <p:spPr>
          <a:xfrm>
            <a:off x="3164745" y="4197067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7" name="QO_6_BD.21_6#f7a661e80?iti=2&amp;htil=1&amp;pid=a0612e88c&amp;color=0,0,0&amp;vtp=1"/>
          <p:cNvSpPr/>
          <p:nvPr/>
        </p:nvSpPr>
        <p:spPr>
          <a:xfrm>
            <a:off x="8655717" y="4187923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T_7_BD.22_1#ba3dda0c8?pid=f7a661e80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重力就是地球对物体的吸引力。(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T_7_AN.23_1#ba3dda0c8.bracket?pid=f7a661e80&amp;color=0,0,0&amp;vpa=11&amp;vtp=1"/>
          <p:cNvSpPr/>
          <p:nvPr/>
        </p:nvSpPr>
        <p:spPr>
          <a:xfrm>
            <a:off x="5912516" y="47457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4" name="QT_7_BD.24_1#10c0b8056?pid=f7a661e80&amp;color=0,0,0&amp;vtp=1&amp;bbb=1"/>
          <p:cNvSpPr/>
          <p:nvPr/>
        </p:nvSpPr>
        <p:spPr>
          <a:xfrm>
            <a:off x="612648" y="102276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形状规则的物体的重心一定在物体的几何中心。(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5" name="QT_7_AN.25_1#10c0b8056.bracket?pid=f7a661e80&amp;color=0,0,0&amp;vpa=12&amp;vtp=1"/>
          <p:cNvSpPr/>
          <p:nvPr/>
        </p:nvSpPr>
        <p:spPr>
          <a:xfrm>
            <a:off x="8046117" y="1011334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6" name="QT_7_BD.26_1#6356e03ea?pid=f7a661e80&amp;color=0,0,0&amp;vtp=1&amp;bbb=1"/>
          <p:cNvSpPr/>
          <p:nvPr/>
        </p:nvSpPr>
        <p:spPr>
          <a:xfrm>
            <a:off x="612648" y="155743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重心就是物体上最重的一点。(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7" name="QT_7_AN.27_1#6356e03ea.bracket?pid=f7a661e80&amp;color=0,0,0&amp;vpa=13&amp;vtp=1"/>
          <p:cNvSpPr/>
          <p:nvPr/>
        </p:nvSpPr>
        <p:spPr>
          <a:xfrm>
            <a:off x="5607716" y="1546004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8" name="QT_7_BD.28_1#ad1407a56?pid=f7a661e80&amp;color=0,0,0&amp;vtp=1&amp;bbb=1"/>
          <p:cNvSpPr/>
          <p:nvPr/>
        </p:nvSpPr>
        <p:spPr>
          <a:xfrm>
            <a:off x="612648" y="209210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悬挂薄板的轻绳长度虽无明显变化，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但一定发生了弹性形变。(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9" name="QT_7_AN.29_1#ad1407a56.bracket?pid=f7a661e80&amp;color=0,0,0&amp;vpa=14&amp;vtp=1"/>
          <p:cNvSpPr/>
          <p:nvPr/>
        </p:nvSpPr>
        <p:spPr>
          <a:xfrm>
            <a:off x="9938417" y="2080674"/>
            <a:ext cx="387350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10" name="QT_7_BD.30_1#775423d45?pid=f7a661e80&amp;color=0,0,0&amp;vtp=1&amp;bbb=1"/>
          <p:cNvSpPr/>
          <p:nvPr/>
        </p:nvSpPr>
        <p:spPr>
          <a:xfrm>
            <a:off x="612648" y="262677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（5）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悬挂薄板的轻绳产生的弹力方向一定沿着绳并指向绳收缩的方向。(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1" name="QT_7_AN.31_1#775423d45.bracket?pid=f7a661e80&amp;color=0,0,0&amp;vpa=15&amp;vtp=1"/>
          <p:cNvSpPr/>
          <p:nvPr/>
        </p:nvSpPr>
        <p:spPr>
          <a:xfrm>
            <a:off x="10548017" y="2615344"/>
            <a:ext cx="387350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BD.32_1#2097d3811?htil=2&amp;pid=a0612e88c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8841" y="540863"/>
            <a:ext cx="3108960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32_2#2097d3811?htil=2&amp;sp=1&amp;pid=a0612e88c&amp;color=0,0,0&amp;vtp=1&amp;bt=1&amp;bbb=1&amp;hb=1&amp;hs=1"/>
          <p:cNvSpPr/>
          <p:nvPr/>
        </p:nvSpPr>
        <p:spPr>
          <a:xfrm>
            <a:off x="612648" y="486000"/>
            <a:ext cx="771753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如图所示为一辆洒水车及其剖面图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。洒水车的水罐内装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满了水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，当洒水车在水平路面上进行洒水作业时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，水罐和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水的共同重心将(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4" name="QC_6_AN.33_1#2097d3811.bracket?pid=a0612e88c&amp;color=0,0,0&amp;vpa=16&amp;vtp=1"/>
          <p:cNvSpPr/>
          <p:nvPr/>
        </p:nvSpPr>
        <p:spPr>
          <a:xfrm>
            <a:off x="3055017" y="15921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sp>
        <p:nvSpPr>
          <p:cNvPr id="5" name="QC_6_BD.32_3#2097d3811.choices?pid=a0612e88c&amp;color=0,0,0&amp;vtp=1&amp;bbb=1&amp;hs=1"/>
          <p:cNvSpPr/>
          <p:nvPr/>
        </p:nvSpPr>
        <p:spPr>
          <a:xfrm>
            <a:off x="612648" y="213655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  <a:tabLst>
                <a:tab pos="3109214" algn="l"/>
                <a:tab pos="5583428" algn="l"/>
                <a:tab pos="8070343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先上升后下降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一直上升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一直下降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先下降后上升</a:t>
            </a:r>
            <a:endParaRPr lang="en-US" altLang="zh-CN" sz="2400" dirty="0"/>
          </a:p>
        </p:txBody>
      </p:sp>
      <p:sp>
        <p:nvSpPr>
          <p:cNvPr id="6" name="QC_6_BD.34_1#3c98b27eb?sp=1&amp;pid=a0612e88c&amp;color=0,0,0&amp;vtp=1&amp;bbb=1&amp;hb=1&amp;hs=1"/>
          <p:cNvSpPr/>
          <p:nvPr/>
        </p:nvSpPr>
        <p:spPr>
          <a:xfrm>
            <a:off x="612648" y="2677892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人教版必修第一册改编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）质量均匀的钢管，一端支在水平地面上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，另一端被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竖直绳悬吊着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，如图所示，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有关钢管的叙述错误的是(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7" name="QC_6_AN.35_1#3c98b27eb.bracket?pid=a0612e88c&amp;color=0,0,0&amp;vpa=17&amp;vtp=1"/>
          <p:cNvSpPr/>
          <p:nvPr/>
        </p:nvSpPr>
        <p:spPr>
          <a:xfrm>
            <a:off x="7944517" y="3225262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8" name="QC_6_BD.34_2#3c98b27eb?htil=3&amp;pid=a0612e88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7501" y="3845911"/>
            <a:ext cx="169164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6_BD.34_3#3c98b27eb.choices?htil=3&amp;pid=a0612e88c&amp;color=0,0,0&amp;vtp=1&amp;bbb=1&amp;hs=1"/>
          <p:cNvSpPr/>
          <p:nvPr/>
        </p:nvSpPr>
        <p:spPr>
          <a:xfrm>
            <a:off x="612648" y="3781522"/>
            <a:ext cx="9144000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钢管的重心在几何中心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钢管对绳的拉力是由于绳子形变产生的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钢管对地面存在压力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绳子对钢管的拉力沿绳子收缩的方向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248f07d2d.fixed?pid=f1e287d90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66197675?pid=248f07d2d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重力和重心</a:t>
            </a:r>
            <a:endParaRPr lang="en-US" altLang="zh-CN" sz="3000" dirty="0"/>
          </a:p>
        </p:txBody>
      </p:sp>
      <p:sp>
        <p:nvSpPr>
          <p:cNvPr id="3" name="QC_5_BD.36_1#23be942c9?pid=666197675&amp;color=0,0,0&amp;vtp=1&amp;bbb=1&amp;hb=1"/>
          <p:cNvSpPr/>
          <p:nvPr/>
        </p:nvSpPr>
        <p:spPr>
          <a:xfrm>
            <a:off x="612648" y="1148154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重力概念及性质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（2025·湖南长沙模拟）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我们知道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，放置在地球表面的物体会受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到重力作用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。关于重力，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4" name="QC_5_AN.37_1#23be942c9.bracket?pid=666197675&amp;color=0,0,0&amp;vpa=18&amp;vtp=1"/>
          <p:cNvSpPr/>
          <p:nvPr/>
        </p:nvSpPr>
        <p:spPr>
          <a:xfrm>
            <a:off x="6725317" y="1695524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sp>
        <p:nvSpPr>
          <p:cNvPr id="5" name="QC_5_BD.36_2#23be942c9.choices?pid=666197675&amp;color=0,0,0&amp;vtp=1&amp;bbb=1"/>
          <p:cNvSpPr/>
          <p:nvPr/>
        </p:nvSpPr>
        <p:spPr>
          <a:xfrm>
            <a:off x="612648" y="2252443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重力的方向总是垂直于支持面向下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重力的方向总是指向地心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某物体在长沙受到的重力小于其在北京受到的重力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在喜马拉雅山，某物体在山脚受到的重力小于其在山顶受到的重力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38_1#23be942c9?pid=666197675&amp;color=0,0,0&amp;vtp=1&amp;bbb=1&amp;hb=1"/>
              <p:cNvSpPr/>
              <p:nvPr/>
            </p:nvSpPr>
            <p:spPr>
              <a:xfrm>
                <a:off x="612648" y="4449543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重力的方向总是垂直于水平地面向下，即竖直向下，故A、B错误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；重力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，在地表附近，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随纬度的升高而增大，随高度的增加而减小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，所以某物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体在长沙受到的重力小于其在北京受到的重力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，在喜马拉雅山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，某物体在山脚受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到的重力大于其在山顶受到的重力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，故C正确，D错误。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38_1#23be942c9?pid=66619767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49543"/>
                <a:ext cx="10963656" cy="2155000"/>
              </a:xfrm>
              <a:prstGeom prst="rect">
                <a:avLst/>
              </a:prstGeom>
              <a:blipFill>
                <a:blip r:embed="rId3"/>
                <a:stretch>
                  <a:fillRect l="-172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39_1#0df4e887d?sp=1&amp;pid=666197675&amp;color=0,0,0&amp;vtp=1&amp;bt=1&amp;bbb=1&amp;hb=1"/>
          <p:cNvSpPr/>
          <p:nvPr/>
        </p:nvSpPr>
        <p:spPr>
          <a:xfrm>
            <a:off x="612648" y="486000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重心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（2024·河南南阳模拟）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如图所示为仰韶文化时期的一款尖底瓶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，该瓶装水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后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“虚则欹、中则正、满则覆”（瓶未装水时倾斜、装适量水时直立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，装太满时又倾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倒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）。现持续有水流入瓶中，过一段时间瓶会翻转一次，下面有关瓶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（包括瓶中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的水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40_1#0df4e887d.bracket?pid=666197675&amp;color=0,0,0&amp;vpa=19&amp;vtp=1"/>
          <p:cNvSpPr/>
          <p:nvPr/>
        </p:nvSpPr>
        <p:spPr>
          <a:xfrm>
            <a:off x="3982116" y="21509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5_BD.39_2#0df4e887d?htil=4&amp;pid=666197675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8355" y="2753711"/>
            <a:ext cx="2505456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39_3#0df4e887d.choices?htil=4&amp;pid=666197675&amp;color=0,0,0&amp;vtp=1&amp;bbb=1"/>
          <p:cNvSpPr/>
          <p:nvPr/>
        </p:nvSpPr>
        <p:spPr>
          <a:xfrm>
            <a:off x="612648" y="2689322"/>
            <a:ext cx="8321040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瓶的重心一定在两条绳子连线的交点上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往空瓶里不断加水时，瓶的重心一直降低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决定瓶能否翻转的主要因素是瓶与水整体重心的位置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装入瓶中水的多少不会影响瓶的重心位置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41_1#0df4e887d?pid=666197675&amp;color=0,0,0&amp;vtp=1&amp;bt=1&amp;bbb=1&amp;hb=1"/>
          <p:cNvSpPr/>
          <p:nvPr/>
        </p:nvSpPr>
        <p:spPr>
          <a:xfrm>
            <a:off x="612648" y="486000"/>
            <a:ext cx="10963656" cy="2713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瓶的重心不一定在两条绳子连线的交点上，往空瓶里不断加水过程中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，重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心在变化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，故A错误；往空瓶里不断加水时，瓶的重心先降低后升高，故B、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D错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误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；有水流入瓶中，过一段时间瓶会翻转一次，说明水流入一定量之后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，导致瓶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与水整体的重心向上移动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，竖直向下的重力作用线偏离中心转轴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，导致瓶不能平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衡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，发生翻转，C正确。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42_1#f5261f488?sp=1&amp;pid=666197675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重力与重心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（2024·四川南充模拟）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两辆车在以相同的速度做匀速运动，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根据图中所给信息和所学知识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可以得出的结论是(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43_1#f5261f488.bracket?pid=666197675&amp;color=0,0,0&amp;vpa=20&amp;vtp=1"/>
          <p:cNvSpPr/>
          <p:nvPr/>
        </p:nvSpPr>
        <p:spPr>
          <a:xfrm>
            <a:off x="7627017" y="10333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4" name="QC_5_BD.42_3#f5261f488?htil=1&amp;pid=666197675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9072" y="1647541"/>
            <a:ext cx="3264408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C_5_BD.42_4#f5261f488?htil=1&amp;pid=66619767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5472" y="1647541"/>
            <a:ext cx="3264408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BD.42_5#f5261f488.choices?pid=666197675&amp;color=0,0,0&amp;vtp=1&amp;bbb=1"/>
          <p:cNvSpPr/>
          <p:nvPr/>
        </p:nvSpPr>
        <p:spPr>
          <a:xfrm>
            <a:off x="612648" y="3870041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物体各部分都受重力作用，认为物体各部分所受重力集中于一点，即重心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重力的方向总是垂直向下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物体重心的位置与物体形状和质量分布无关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用重心代替重力的作用点运用了理想模型法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44_1#f5261f488?pid=666197675&amp;color=0,0,0&amp;vtp=1&amp;bt=1&amp;bbb=1&amp;hb=1"/>
          <p:cNvSpPr/>
          <p:nvPr/>
        </p:nvSpPr>
        <p:spPr>
          <a:xfrm>
            <a:off x="612648" y="486000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物体各部分都受重力作用，认为物体各部分所受重力集中于一点，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即重心，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正确；重力的方向总是竖直向下，B错误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；物体重心的位置与物体形状和质量分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布有关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，C错误；用重心代替重力的作用点运用了等效法，D错误。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&amp;si=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6f2a4f05a?pid=666197675&amp;color=0,0,0&amp;vtp=1&amp;bt=1&amp;bbb=1"/>
          <p:cNvSpPr/>
          <p:nvPr/>
        </p:nvSpPr>
        <p:spPr>
          <a:xfrm>
            <a:off x="612648" y="486000"/>
            <a:ext cx="10963656" cy="2155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核心提炼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1.对重心的理解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itchFamily="34" charset="-122"/>
                <a:cs typeface="SimSun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重心是重力的等效作用点，并非只有物体的重心才受到重力作用而其他部分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不受重力作用。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&amp;si=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6f2a4f05a?sp=1&amp;pid=666197675&amp;color=0,0,0&amp;vtp=1&amp;bt=1&amp;bbb=1"/>
          <p:cNvSpPr/>
          <p:nvPr/>
        </p:nvSpPr>
        <p:spPr>
          <a:xfrm>
            <a:off x="612648" y="486000"/>
            <a:ext cx="10963656" cy="2713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.重心的位置及决定因素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（1）位置：重心的位置可以在物体上，也可以在物体外。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（2）决定因素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①物体质量分布情况。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②物体的形状。</a:t>
            </a:r>
            <a:endParaRPr lang="en-US" altLang="zh-CN" sz="2400" dirty="0"/>
          </a:p>
        </p:txBody>
      </p:sp>
      <p:pic>
        <p:nvPicPr>
          <p:cNvPr id="7" name="P_5_BD#6f2a4f05a?htil=1&amp;pid=666197675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5104" y="3674716"/>
            <a:ext cx="2761488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P_5_BD#6f2a4f05a?htil=1&amp;pid=66619767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9480" y="3299812"/>
            <a:ext cx="3136392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&amp;si=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6f2a4f05a?sp=1&amp;pid=666197675&amp;color=0,0,0&amp;vtp=1&amp;bt=1&amp;bb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.薄板类物体重心的确定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anose="02010600030101010101" pitchFamily="2" charset="-122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可用支撑法或悬挂法来确定重心。如图所示，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点即物体的重心。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6f2a4f05a?sp=1&amp;pid=66619767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_5_BD#6f2a4f05a?pid=66619767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0640" y="1647542"/>
            <a:ext cx="1956816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&amp;si=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5bb29eb8?pid=248f07d2d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弹力的分析与计算</a:t>
            </a:r>
            <a:endParaRPr lang="en-US" altLang="zh-CN" sz="3000" dirty="0"/>
          </a:p>
        </p:txBody>
      </p:sp>
      <p:sp>
        <p:nvSpPr>
          <p:cNvPr id="3" name="P_5#1455990e9?sp=1&amp;pid=b5bb29eb8&amp;color=0,0,0&amp;vtp=1&amp;bbb=1"/>
          <p:cNvSpPr/>
          <p:nvPr/>
        </p:nvSpPr>
        <p:spPr>
          <a:xfrm>
            <a:off x="612648" y="1155563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1.弹力有无的判断“三法”</a:t>
            </a:r>
            <a:endParaRPr lang="en-US" altLang="zh-CN" sz="2400" dirty="0"/>
          </a:p>
        </p:txBody>
      </p:sp>
      <p:pic>
        <p:nvPicPr>
          <p:cNvPr id="4" name="P_5_BD#1455990e9?pid=b5bb29eb8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352" y="1773272"/>
            <a:ext cx="6556248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&amp;si=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1455990e9?sp=1&amp;pid=b5bb29eb8&amp;color=0,0,0&amp;vtp=1&amp;bt=1&amp;bbb=1"/>
          <p:cNvSpPr/>
          <p:nvPr/>
        </p:nvSpPr>
        <p:spPr>
          <a:xfrm>
            <a:off x="612648" y="486000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.弹力方向的判断方法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（1）常见模型中弹力的方向</a:t>
            </a:r>
            <a:endParaRPr lang="en-US" altLang="zh-CN" sz="2400" dirty="0"/>
          </a:p>
        </p:txBody>
      </p:sp>
      <p:pic>
        <p:nvPicPr>
          <p:cNvPr id="4" name="P_5_BD#1455990e9?htil=1&amp;pid=b5bb29eb8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80" y="1660242"/>
            <a:ext cx="4965192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5_BD#1455990e9?htil=1&amp;pid=b5bb29eb8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1384" y="1879698"/>
            <a:ext cx="4672584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P_5_BD#1455990e9?sp=1&amp;pid=b5bb29eb8&amp;color=0,0,0&amp;vtp=1&amp;bbb=1"/>
          <p:cNvSpPr/>
          <p:nvPr/>
        </p:nvSpPr>
        <p:spPr>
          <a:xfrm>
            <a:off x="612648" y="5724242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（2）根据共点力的平衡条件或牛顿第二定律确定弹力的方向。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&amp;si=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1455990e9?sp=1&amp;pid=b5bb29eb8&amp;color=0,0,0&amp;vtp=1&amp;bt=1&amp;bbb=1"/>
          <p:cNvSpPr/>
          <p:nvPr/>
        </p:nvSpPr>
        <p:spPr>
          <a:xfrm>
            <a:off x="612648" y="486000"/>
            <a:ext cx="10963656" cy="215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.计算弹力大小的三种方法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（1）根据胡克定律进行求解。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（2）根据力的平衡条件进行求解。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（3）根据牛顿第二定律进行求解。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&amp;si=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5_1#de8ff19ee?sp=1&amp;pid=b5bb29eb8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（2024·河北承德模拟）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如图所示，小车位于水平地面上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，固定在小车上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的支架的斜杆与竖直杆的夹角为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，在斜杆下端固定有质量为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的小球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。下列关于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杆对球的作用力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的说法中，正确的是（重力加速度为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5_1#de8ff19ee?sp=1&amp;pid=b5bb29eb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1669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6_1#de8ff19ee.bracket?pid=b5bb29eb8&amp;color=0,0,0&amp;vpa=21&amp;vtp=1&amp;bbb=1"/>
          <p:cNvSpPr/>
          <p:nvPr/>
        </p:nvSpPr>
        <p:spPr>
          <a:xfrm>
            <a:off x="8536337" y="1592170"/>
            <a:ext cx="6270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BC</a:t>
            </a:r>
            <a:endParaRPr lang="en-US" altLang="zh-CN" sz="2400" dirty="0"/>
          </a:p>
        </p:txBody>
      </p:sp>
      <p:pic>
        <p:nvPicPr>
          <p:cNvPr id="4" name="QC_5_BD.45_2#de8ff19ee?htil=8&amp;pid=b5bb29eb8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545" y="2207611"/>
            <a:ext cx="2039112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5_3#de8ff19ee.choices?htil=8&amp;pid=b5bb29eb8&amp;color=0,0,0&amp;vtp=1&amp;bbb=1&amp;hb=1"/>
              <p:cNvSpPr/>
              <p:nvPr/>
            </p:nvSpPr>
            <p:spPr>
              <a:xfrm>
                <a:off x="612648" y="2080611"/>
                <a:ext cx="8796528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小车静止时，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，方向沿杆向上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小车静止时，一定有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，方向竖直向上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小车向右做匀加速运动时，一定有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，方向可能沿杆向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小车向右做匀速运动时，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，方向垂直于杆向上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5_3#de8ff19ee.choices?htil=8&amp;pid=b5bb29eb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8796528" cy="2709799"/>
              </a:xfrm>
              <a:prstGeom prst="rect">
                <a:avLst/>
              </a:prstGeom>
              <a:blipFill>
                <a:blip r:embed="rId5"/>
                <a:stretch>
                  <a:fillRect l="-2148" b="-674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&amp;si=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EX.47_1#de8ff19ee?pid=b5bb29eb8&amp;color=0,0,0&amp;mp=1&amp;vtp=1&amp;bt=1&amp;bb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思路点拨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SimSun" panose="02010600030101010101" pitchFamily="2" charset="-122"/>
                <a:ea typeface="楷体" pitchFamily="34" charset="-122"/>
                <a:cs typeface="Times New Roman" pitchFamily="34" charset="-120"/>
              </a:rPr>
              <a:t>    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轻杆弹力的方向不一定沿杆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合力产生加速度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且合力与加速度方向一致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AS.48_1#de8ff19ee?pid=b5bb29eb8&amp;color=0,0,0&amp;vtp=1&amp;bbb=1&amp;hb=1"/>
              <p:cNvSpPr/>
              <p:nvPr/>
            </p:nvSpPr>
            <p:spPr>
              <a:xfrm>
                <a:off x="612648" y="1583153"/>
                <a:ext cx="10963656" cy="35774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小车静止时，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由共点力的平衡条件可知杆对小球的作用力方向为竖直向上，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大小等于小球的重力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，A错误，B正确；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当小车向右做匀加速运动时，</a:t>
                </a: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𝑦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zh-CN" altLang="en-US" sz="2400" b="0" i="0" kern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𝑚𝑎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𝑚𝑔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，只有当</a:t>
                </a: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𝑚𝑔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时，杆对小球的作用力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才沿杆向上，C正确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；小车向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右做匀速运动时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，小车和小球的加速度为零，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杆对小球的作用力方向为竖直向上，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AS.48_1#de8ff19ee?pid=b5bb29eb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83153"/>
                <a:ext cx="10963656" cy="3577400"/>
              </a:xfrm>
              <a:prstGeom prst="rect">
                <a:avLst/>
              </a:prstGeom>
              <a:blipFill>
                <a:blip r:embed="rId3"/>
                <a:stretch>
                  <a:fillRect l="-1724" r="-2280" b="-494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&amp;si=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9_1#d9106baa7?pid=b5bb29eb8&amp;color=0,0,0&amp;vtp=1&amp;bt=1&amp;bbb=1&amp;hb=1"/>
              <p:cNvSpPr/>
              <p:nvPr/>
            </p:nvSpPr>
            <p:spPr>
              <a:xfrm>
                <a:off x="612648" y="486000"/>
                <a:ext cx="10963656" cy="201764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（2024·四川成都模拟）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如图，将一轻质弹簧竖直固定在小车底部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，轻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质细绳与竖直方向成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角且处于伸直状态，二者共同拴接一小球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，小车与小球保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持相对静止且一起在水平地面上运动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，重力加速度大小为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。下列说法正确的是</a:t>
                </a: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9_1#d9106baa7?pid=b5bb29eb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017649"/>
              </a:xfrm>
              <a:prstGeom prst="rect">
                <a:avLst/>
              </a:prstGeom>
              <a:blipFill>
                <a:blip r:embed="rId3"/>
                <a:stretch>
                  <a:fillRect l="-1724" b="-906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0_1#d9106baa7.bracket?pid=b5bb29eb8&amp;color=0,0,0&amp;vpa=22&amp;vtp=1"/>
          <p:cNvSpPr/>
          <p:nvPr/>
        </p:nvSpPr>
        <p:spPr>
          <a:xfrm>
            <a:off x="921416" y="2045052"/>
            <a:ext cx="441325" cy="4500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5_BD.49_2#d9106baa7?htil=9&amp;pid=b5bb29eb8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1112" y="2614012"/>
            <a:ext cx="2295144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9_3#d9106baa7.choices?htil=9&amp;pid=b5bb29eb8&amp;color=0,0,0&amp;vtp=1&amp;bbb=1&amp;hs=1"/>
              <p:cNvSpPr/>
              <p:nvPr/>
            </p:nvSpPr>
            <p:spPr>
              <a:xfrm>
                <a:off x="612648" y="2540479"/>
                <a:ext cx="8540496" cy="200215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弹簧一定处于压缩状态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弹簧一定处于拉伸状态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弹簧对小球不一定有弹力，细绳对小球一定有拉力</a:t>
                </a:r>
                <a:endParaRPr lang="en-US" altLang="zh-CN" sz="2400" dirty="0"/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小球的加速度大小可能为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9_3#d9106baa7.choices?htil=9&amp;pid=b5bb29eb8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540479"/>
                <a:ext cx="8540496" cy="2002155"/>
              </a:xfrm>
              <a:prstGeom prst="rect">
                <a:avLst/>
              </a:prstGeom>
              <a:blipFill>
                <a:blip r:embed="rId5"/>
                <a:stretch>
                  <a:fillRect l="-2213" b="-94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51_1#d9106baa7?pid=b5bb29eb8&amp;color=0,0,0&amp;vtp=1&amp;bbb=1&amp;hb=1&amp;hs=1"/>
              <p:cNvSpPr/>
              <p:nvPr/>
            </p:nvSpPr>
            <p:spPr>
              <a:xfrm>
                <a:off x="612648" y="4531712"/>
                <a:ext cx="10963656" cy="201764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弹簧弹力、细绳拉力与小车运动的状态有关，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所以弹簧可能处于拉伸状态、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压缩状态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、原长状态，故A、B错误；当小车做匀速运动时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，弹簧的弹力大小等于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小球的重力大小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，此时细绳的拉力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T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，故C错误；当弹簧处于原长状态时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</a:t>
                </a: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球的加速度大小为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51_1#d9106baa7?pid=b5bb29eb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31712"/>
                <a:ext cx="10963656" cy="2017649"/>
              </a:xfrm>
              <a:prstGeom prst="rect">
                <a:avLst/>
              </a:prstGeom>
              <a:blipFill>
                <a:blip r:embed="rId6"/>
                <a:stretch>
                  <a:fillRect l="-1724" r="-2280" b="-936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&amp;si=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52_1#fc2cd188b?pid=b5bb29eb8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迁移应用2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多选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（2024·广西贺州模拟）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如图所示，所有接触面均光滑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，球和杆均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静止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则对球和杆的弹力分析正确的图是(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53_1#fc2cd188b.bracket?pid=b5bb29eb8&amp;color=0,0,0&amp;vpa=23&amp;vtp=1&amp;bbb=1"/>
          <p:cNvSpPr/>
          <p:nvPr/>
        </p:nvSpPr>
        <p:spPr>
          <a:xfrm>
            <a:off x="6382417" y="10333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</a:t>
            </a:r>
            <a:endParaRPr lang="en-US" altLang="zh-CN" sz="2400" dirty="0"/>
          </a:p>
        </p:txBody>
      </p:sp>
      <p:sp>
        <p:nvSpPr>
          <p:cNvPr id="4" name="QC_5_BD.52_2#fc2cd188b.choices?pid=b5bb29eb8&amp;color=0,0,0&amp;vtp=1&amp;bbb=1"/>
          <p:cNvSpPr/>
          <p:nvPr/>
        </p:nvSpPr>
        <p:spPr>
          <a:xfrm>
            <a:off x="612648" y="1520541"/>
            <a:ext cx="10963656" cy="1521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136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76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76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76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                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76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    </a:t>
            </a:r>
            <a:endParaRPr lang="en-US" altLang="zh-CN" sz="900" dirty="0">
              <a:latin typeface="SimSun" panose="02010600030101010101" pitchFamily="2" charset="-122"/>
            </a:endParaRPr>
          </a:p>
        </p:txBody>
      </p:sp>
      <p:pic>
        <p:nvPicPr>
          <p:cNvPr id="5" name="QC_5_BD.52_2#fc2cd188b.choice_image?pid=b5bb29eb8&amp;color=0,0,0&amp;tib=255,255,255&amp;iip=1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102" y="1522764"/>
            <a:ext cx="1819656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52_2#fc2cd188b.choice_image?pid=b5bb29eb8&amp;color=0,0,0&amp;tib=255,255,255&amp;iip=2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0290" y="1522764"/>
            <a:ext cx="1591056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52_2#fc2cd188b.choice_image?pid=b5bb29eb8&amp;color=0,0,0&amp;tib=255,255,255&amp;iip=3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1340" y="1522764"/>
            <a:ext cx="2962656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52_2#fc2cd188b.choice_image?pid=b5bb29eb8&amp;color=0,0,0&amp;tib=255,255,255&amp;iip=4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7706" y="1522764"/>
            <a:ext cx="2249424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QC_5_AS.54_1#fc2cd188b?pid=b5bb29eb8&amp;color=0,0,0&amp;vtp=1&amp;bbb=1&amp;hb=1"/>
              <p:cNvSpPr/>
              <p:nvPr/>
            </p:nvSpPr>
            <p:spPr>
              <a:xfrm>
                <a:off x="612648" y="3049621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接触面间的弹力方向要垂直于接触面指向受力物体，A图中为圆弧面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过圆心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，故A正确；B图中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分别过接触点垂直于接触面，故B正确；C图中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的方向应该垂直接触面过圆心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，故C错误；D图中因为绳是竖直的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，所以球和斜面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间不存在弹力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，否则无法平衡，故D错误。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9" name="QC_5_AS.54_1#fc2cd188b?pid=b5bb29eb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49621"/>
                <a:ext cx="10963656" cy="2155000"/>
              </a:xfrm>
              <a:prstGeom prst="rect">
                <a:avLst/>
              </a:prstGeom>
              <a:blipFill>
                <a:blip r:embed="rId7"/>
                <a:stretch>
                  <a:fillRect l="-1724" r="-1446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f1e287d90.fixed?pid=ec551a3a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第二章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相互作用——力</a:t>
            </a:r>
            <a:endParaRPr lang="en-US" altLang="zh-CN" sz="4400" dirty="0"/>
          </a:p>
        </p:txBody>
      </p:sp>
      <p:sp>
        <p:nvSpPr>
          <p:cNvPr id="3" name="C_2#f1e287d90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f1e287d90.fixed?pid=ec551a3a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第1讲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弹力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&amp;si=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4f94524f?pid=248f07d2d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考点三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“轻绳、轻杆、轻弹簧”三类模型</a:t>
            </a:r>
            <a:endParaRPr lang="en-US" altLang="zh-CN" sz="3000" dirty="0"/>
          </a:p>
        </p:txBody>
      </p:sp>
      <p:sp>
        <p:nvSpPr>
          <p:cNvPr id="3" name="P_5#3fc2a08c7?sp=1&amp;pid=b4f94524f&amp;color=0,0,0&amp;vtp=1&amp;bbb=1"/>
          <p:cNvSpPr/>
          <p:nvPr/>
        </p:nvSpPr>
        <p:spPr>
          <a:xfrm>
            <a:off x="612648" y="1155537"/>
            <a:ext cx="10963656" cy="478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轻绳、轻杆和轻弹簧三类模型的比较</a:t>
            </a:r>
            <a:endParaRPr lang="en-US" altLang="zh-CN" sz="2400" dirty="0"/>
          </a:p>
        </p:txBody>
      </p:sp>
      <p:graphicFrame>
        <p:nvGraphicFramePr>
          <p:cNvPr id="34" name="P_5_BD#3fc2a08c7?colgroup=6,7,10,9&amp;pid=b4f94524f&amp;color=0,0,0&amp;vtp=1&amp;bbb=1&amp;hb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07014"/>
              </p:ext>
            </p:extLst>
          </p:nvPr>
        </p:nvGraphicFramePr>
        <p:xfrm>
          <a:off x="612648" y="1773272"/>
          <a:ext cx="10980624" cy="3112389"/>
        </p:xfrm>
        <a:graphic>
          <a:graphicData uri="http://schemas.openxmlformats.org/drawingml/2006/table">
            <a:tbl>
              <a:tblPr/>
              <a:tblGrid>
                <a:gridCol w="208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9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0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2633"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项目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轻绳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轻杆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轻弹簧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412"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图示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5900"/>
                        </a:lnSpc>
                      </a:pPr>
                      <a:r>
                        <a:rPr lang="en-US" altLang="zh-CN" sz="3850" b="0" i="0" kern="0" spc="-99900">
                          <a:solidFill>
                            <a:srgbClr val="FFFFFF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Microsoft Yahei" pitchFamily="34" charset="-122"/>
                          <a:cs typeface="Times New Roman" pitchFamily="34" charset="-120"/>
                        </a:rPr>
                        <a:t>_____________________________</a:t>
                      </a: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12500"/>
                        </a:lnSpc>
                      </a:pPr>
                      <a:r>
                        <a:rPr lang="en-US" altLang="zh-CN" sz="7050" b="0" i="0" kern="0" spc="-99900">
                          <a:solidFill>
                            <a:srgbClr val="FFFFFF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Microsoft Yahei" pitchFamily="34" charset="-122"/>
                          <a:cs typeface="Times New Roman" pitchFamily="34" charset="-120"/>
                        </a:rPr>
                        <a:t>____________________________</a:t>
                      </a: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12000"/>
                        </a:lnSpc>
                      </a:pPr>
                      <a:r>
                        <a:rPr lang="en-US" altLang="zh-CN" sz="6750" b="0" i="0" kern="0" spc="-99900">
                          <a:solidFill>
                            <a:srgbClr val="FFFFFF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Microsoft Yahei" pitchFamily="34" charset="-122"/>
                          <a:cs typeface="Times New Roman" pitchFamily="34" charset="-120"/>
                        </a:rPr>
                        <a:t>________________________</a:t>
                      </a: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344"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形变特点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只能发生微小形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只能发生微小形变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既可伸长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也可压缩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_5_BD#3fc2a08c7.table_image?tii=1&amp;pid=b4f94524f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1619" y="2746156"/>
            <a:ext cx="107899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P_5_BD#3fc2a08c7.table_image?tii=2&amp;pid=b4f94524f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1190" y="2764444"/>
            <a:ext cx="45720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P_5_BD#3fc2a08c7.table_image?tii=3&amp;pid=b4f94524f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3522" y="2379951"/>
            <a:ext cx="1536192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P_5_BD#3fc2a08c7.table_image?tii=4&amp;pid=b4f94524f&amp;color=0,0,0&amp;tib=255,255,25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5285" y="2407383"/>
            <a:ext cx="1307592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&amp;si=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P_5_BD#3fc2a08c7?colgroup=6,7,10,9&amp;pid=b4f94524f&amp;color=0,0,0&amp;mp=1&amp;vtp=1&amp;bt=1&amp;bbb=1&amp;hb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9956"/>
              </p:ext>
            </p:extLst>
          </p:nvPr>
        </p:nvGraphicFramePr>
        <p:xfrm>
          <a:off x="612648" y="1093822"/>
          <a:ext cx="10974788" cy="3415665"/>
        </p:xfrm>
        <a:graphic>
          <a:graphicData uri="http://schemas.openxmlformats.org/drawingml/2006/table">
            <a:tbl>
              <a:tblPr/>
              <a:tblGrid>
                <a:gridCol w="85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8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2633"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项目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轻绳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轻杆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轻弹簧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344">
                <a:tc rowSpan="3"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弹力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特点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方向特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只能沿绳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指向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绳收缩的方向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不一定沿杆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固定杆中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可以是任意方向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沿弹簧轴线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与形变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方向相反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3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作用效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果特点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只能提供拉力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可以提供拉力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、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支持力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可以提供拉力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、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支持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3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大小突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变特点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可以发生突变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可以发生突变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一般不能发生突变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_5_BD#3fc2a08c7?colgroup=6,7,10,9&amp;pid=b4f94524f&amp;color=0,0,0&amp;mp=1&amp;vtp=1&amp;bt=1&amp;bbb=1">
            <a:extLst>
              <a:ext uri="{FF2B5EF4-FFF2-40B4-BE49-F238E27FC236}">
                <a16:creationId xmlns:a16="http://schemas.microsoft.com/office/drawing/2014/main" id="{B0179D54-9486-B450-142F-553AA37BAC36}"/>
              </a:ext>
            </a:extLst>
          </p:cNvPr>
          <p:cNvSpPr txBox="1"/>
          <p:nvPr/>
        </p:nvSpPr>
        <p:spPr>
          <a:xfrm>
            <a:off x="10971883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&amp;si=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5_1#52d4d01e4?sp=1&amp;pid=b4f94524f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如图所示，一重力为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的球固定在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杆的上端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，绳子一端系于球上并水平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向右拉球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，使杆发生弯曲，绳子另一端固定于墙上，已知绳的拉力为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7.5 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杆对球的作用力(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5_1#52d4d01e4?sp=1&amp;pid=b4f94524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6_1#52d4d01e4.bracket?pid=b4f94524f&amp;color=0,0,0&amp;vpa=24&amp;vtp=1"/>
          <p:cNvSpPr/>
          <p:nvPr/>
        </p:nvSpPr>
        <p:spPr>
          <a:xfrm>
            <a:off x="3055017" y="15921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5_BD.55_2#52d4d01e4?htil=10&amp;pid=b4f94524f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1625" y="2207611"/>
            <a:ext cx="239572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5_3#52d4d01e4.choices?htil=10&amp;pid=b4f94524f&amp;color=0,0,0&amp;vtp=1&amp;bbb=1"/>
              <p:cNvSpPr/>
              <p:nvPr/>
            </p:nvSpPr>
            <p:spPr>
              <a:xfrm>
                <a:off x="612648" y="2080611"/>
                <a:ext cx="8439912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7.5 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方向与水平方向成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角斜向右下方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方向与水平方向成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角斜向左上方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5_3#52d4d01e4.choices?htil=10&amp;pid=b4f94524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8439912" cy="2150999"/>
              </a:xfrm>
              <a:prstGeom prst="rect">
                <a:avLst/>
              </a:prstGeom>
              <a:blipFill>
                <a:blip r:embed="rId5"/>
                <a:stretch>
                  <a:fillRect l="-2240" b="-87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&amp;si=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7_1#52d4d01e4?pid=b4f94524f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对球受力分析，球受重力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、绳子的拉力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及杆的弹力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而处于平衡状态，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，则重力与绳子的拉力的合力与杆的作用力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等大反向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，则可得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7.5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=12.5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，方向与水平方向的夹角的正切值为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7.5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53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，斜向左上方。故选D。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7_1#52d4d01e4?pid=b4f94524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1502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57_2#52d4d01e4?pid=b4f94524f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2770666"/>
            <a:ext cx="257860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&amp;si=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58_1#d8b24c7de?pid=b4f94524f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迁移应用3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多选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（2024·贵州黔东南模拟</a:t>
            </a:r>
            <a:r>
              <a:rPr lang="en-US" altLang="zh-CN" sz="2400" b="0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如图所示为一轻质弹簧的长度和弹力的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关系图像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（轻质弹簧未超过弹性限度），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59_1#d8b24c7de.bracket?pid=b4f94524f&amp;color=0,0,0&amp;vpa=25&amp;vtp=1&amp;bbb=1"/>
          <p:cNvSpPr/>
          <p:nvPr/>
        </p:nvSpPr>
        <p:spPr>
          <a:xfrm>
            <a:off x="8782717" y="1033370"/>
            <a:ext cx="86518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ABD</a:t>
            </a:r>
            <a:endParaRPr lang="en-US" altLang="zh-CN" sz="2400" dirty="0"/>
          </a:p>
        </p:txBody>
      </p:sp>
      <p:pic>
        <p:nvPicPr>
          <p:cNvPr id="4" name="QC_5_BD.58_2#d8b24c7de?htil=11&amp;pid=b4f94524f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1756" y="1647541"/>
            <a:ext cx="364845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8_3#d8b24c7de.choices?htil=11&amp;pid=b4f94524f&amp;color=0,0,0&amp;vtp=1&amp;bbb=1"/>
              <p:cNvSpPr/>
              <p:nvPr/>
            </p:nvSpPr>
            <p:spPr>
              <a:xfrm>
                <a:off x="612648" y="1520541"/>
                <a:ext cx="7178040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弹簧的原长为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弹簧的劲度系数为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弹簧的长度为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时弹簧弹力的大小为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该弹簧两端各加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压力时，弹簧的长度为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8_3#d8b24c7de.choices?htil=11&amp;pid=b4f94524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7178040" cy="2145030"/>
              </a:xfrm>
              <a:prstGeom prst="rect">
                <a:avLst/>
              </a:prstGeom>
              <a:blipFill>
                <a:blip r:embed="rId4"/>
                <a:stretch>
                  <a:fillRect l="-2634" b="-909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&amp;si=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60_1#d8b24c7de?pid=b4f94524f&amp;color=0,0,0&amp;vtp=1&amp;bt=1&amp;bbb=1&amp;hb=1"/>
              <p:cNvSpPr/>
              <p:nvPr/>
            </p:nvSpPr>
            <p:spPr>
              <a:xfrm>
                <a:off x="612648" y="486000"/>
                <a:ext cx="10963656" cy="2739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当弹簧弹力为零时，弹簧处于原长，由题图可知弹簧的原长为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A正</a:t>
                </a: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；根据胡克定律，弹簧的劲度系数为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，故B正确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；弹簧的长度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时弹簧弹力的大小为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，故C错误；该弹簧两端各加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压力时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，弹簧的弹力为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，根据胡克定律可知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，弹簧的长度为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60_1#d8b24c7de?pid=b4f94524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39200"/>
              </a:xfrm>
              <a:prstGeom prst="rect">
                <a:avLst/>
              </a:prstGeom>
              <a:blipFill>
                <a:blip r:embed="rId3"/>
                <a:stretch>
                  <a:fillRect l="-1724" r="-1557" b="-64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&amp;si=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61_1#a1c7f9220?pid=b4f94524f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迁移应用4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为竖直墙面上等高的两固定点，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为长度相等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的两根轻绳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为一根轻杆，铰链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中点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的正下方，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在同一水平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面内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𝐴𝑂𝐵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𝐶𝑂𝐷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。若在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点处悬挂一个质量为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的小球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，则平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衡后绳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所受的拉力和杆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所受的压力分别为（重力加速度为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61_1#a1c7f9220?pid=b4f94524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1669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2_1#a1c7f9220.bracket?pid=b4f94524f&amp;color=0,0,0&amp;vpa=26&amp;vtp=1"/>
          <p:cNvSpPr/>
          <p:nvPr/>
        </p:nvSpPr>
        <p:spPr>
          <a:xfrm>
            <a:off x="9841008" y="21509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5_BD.61_2#a1c7f9220?htil=12&amp;pid=b4f94524f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3994" y="2753711"/>
            <a:ext cx="1399032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61_3#a1c7f9220.choices?htil=12&amp;pid=b4f94524f&amp;color=0,0,0&amp;vtp=1&amp;bbb=1"/>
              <p:cNvSpPr/>
              <p:nvPr/>
            </p:nvSpPr>
            <p:spPr>
              <a:xfrm>
                <a:off x="612648" y="2626711"/>
                <a:ext cx="9436608" cy="127939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4826254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100"/>
                  </a:lnSpc>
                  <a:tabLst>
                    <a:tab pos="4826254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61_3#a1c7f9220.choices?htil=12&amp;pid=b4f94524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9436608" cy="1279398"/>
              </a:xfrm>
              <a:prstGeom prst="rect">
                <a:avLst/>
              </a:prstGeom>
              <a:blipFill>
                <a:blip r:embed="rId5"/>
                <a:stretch>
                  <a:fillRect l="-2003" b="-761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&amp;si=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63_1#a1c7f9220?htil=13&amp;pid=b4f94524f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8045" y="540864"/>
            <a:ext cx="1728216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AS.63_2#a1c7f9220?htil=13&amp;pid=b4f94524f&amp;color=0,0,0&amp;vtp=1&amp;bt=1&amp;bbb=1&amp;hb=1&amp;hs=1"/>
              <p:cNvSpPr/>
              <p:nvPr/>
            </p:nvSpPr>
            <p:spPr>
              <a:xfrm>
                <a:off x="612648" y="486000"/>
                <a:ext cx="9107424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拉力的合力为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点为研究对象，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点受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到向下的拉力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、杆的支持力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拉力的合力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，如图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甲所示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AS.63_2#a1c7f9220?htil=13&amp;pid=b4f94524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9107424" cy="1596390"/>
              </a:xfrm>
              <a:prstGeom prst="rect">
                <a:avLst/>
              </a:prstGeom>
              <a:blipFill>
                <a:blip r:embed="rId4"/>
                <a:stretch>
                  <a:fillRect l="-2075" b="-11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S.63_3#a1c7f9220?htil=13&amp;pid=b4f94524f&amp;color=0,0,0&amp;vtp=1&amp;bbb=1&amp;hb=1&amp;hs=1"/>
          <p:cNvSpPr/>
          <p:nvPr/>
        </p:nvSpPr>
        <p:spPr>
          <a:xfrm>
            <a:off x="612648" y="2136555"/>
            <a:ext cx="9107424" cy="478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根据平衡条件得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AS.63_3#a1c7f9220?htil=13&amp;pid=b4f94524f&amp;color=0,0,0&amp;vtp=1&amp;bbb=1&amp;hb=1&amp;hs=1">
                <a:extLst>
                  <a:ext uri="{FF2B5EF4-FFF2-40B4-BE49-F238E27FC236}">
                    <a16:creationId xmlns:a16="http://schemas.microsoft.com/office/drawing/2014/main" id="{BEDD6DA6-47A2-7CD0-3C82-B4978AAF09CB}"/>
                  </a:ext>
                </a:extLst>
              </p:cNvPr>
              <p:cNvSpPr/>
              <p:nvPr/>
            </p:nvSpPr>
            <p:spPr>
              <a:xfrm>
                <a:off x="611994" y="2615345"/>
                <a:ext cx="10968012" cy="29805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∘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的拉力大小为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分解，如图乙所示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。因为</a:t>
                </a: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𝐴𝑂𝐵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，根据几何知识得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，结合牛顿第三定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律可知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，D正确，A、B、C错误。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AS.63_3#a1c7f9220?htil=13&amp;pid=b4f94524f&amp;color=0,0,0&amp;vtp=1&amp;bbb=1&amp;hb=1&amp;hs=1">
                <a:extLst>
                  <a:ext uri="{FF2B5EF4-FFF2-40B4-BE49-F238E27FC236}">
                    <a16:creationId xmlns:a16="http://schemas.microsoft.com/office/drawing/2014/main" id="{BEDD6DA6-47A2-7CD0-3C82-B4978AAF0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2615345"/>
                <a:ext cx="10968012" cy="2980500"/>
              </a:xfrm>
              <a:prstGeom prst="rect">
                <a:avLst/>
              </a:prstGeom>
              <a:blipFill>
                <a:blip r:embed="rId5"/>
                <a:stretch>
                  <a:fillRect l="-1667" b="-613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f1e287d90?lid=3ab8cbb93&amp;cid=3ab8cbb93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f1e287d90?lid=3ab8cbb93&amp;cid=3ab8cbb93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f1e287d90?lid=248f07d2d&amp;cid=248f07d2d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f1e287d90?lid=248f07d2d&amp;cid=248f07d2d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7c92a8da0?pid=f1e287d90&amp;color=0,0,0&amp;vtp=1&amp;bt=1&amp;bb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SimSun" panose="02010600030101010101" pitchFamily="2" charset="-122"/>
                <a:ea typeface="楷体" pitchFamily="34" charset="-122"/>
                <a:cs typeface="Times New Roman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认识重力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弹力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通过实验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了解胡克定律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3ab8cbb93.fixed?pid=f1e287d90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9bec2219d?sp=1&amp;pid=3ab8cbb93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一、力</a:t>
            </a:r>
            <a:endParaRPr lang="en-US" altLang="zh-CN" sz="2800" dirty="0"/>
          </a:p>
        </p:txBody>
      </p:sp>
      <p:sp>
        <p:nvSpPr>
          <p:cNvPr id="3" name="P_5_BD#0be5f25aa?sp=1&amp;pid=9bec2219d&amp;color=0,0,0&amp;vtp=1&amp;bbb=1"/>
          <p:cNvSpPr/>
          <p:nvPr/>
        </p:nvSpPr>
        <p:spPr>
          <a:xfrm>
            <a:off x="612648" y="1121661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定义：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力是一个物体对另一个物体的作用。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作用效果：使物体发生形变或改变物体的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（即产生加速度）。</a:t>
            </a:r>
            <a:endParaRPr lang="en-US" altLang="zh-CN" sz="2400" dirty="0"/>
          </a:p>
        </p:txBody>
      </p:sp>
      <p:sp>
        <p:nvSpPr>
          <p:cNvPr id="5" name="QB_5_AN.2_1#0be5f25aa.blank?pid=9bec2219d&amp;color=0,0,0&amp;vpa=1&amp;vtp=1&amp;bbb=1"/>
          <p:cNvSpPr/>
          <p:nvPr/>
        </p:nvSpPr>
        <p:spPr>
          <a:xfrm>
            <a:off x="6498305" y="1630931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运动状态</a:t>
            </a:r>
            <a:endParaRPr lang="en-US" altLang="zh-CN" sz="2400" dirty="0"/>
          </a:p>
        </p:txBody>
      </p:sp>
      <p:sp>
        <p:nvSpPr>
          <p:cNvPr id="6" name="P_5_BD#7ff2d559c?sp=1&amp;pid=9bec2219d&amp;color=0,0,0&amp;vtp=1&amp;bt=1&amp;bbb=1">
            <a:extLst>
              <a:ext uri="{FF2B5EF4-FFF2-40B4-BE49-F238E27FC236}">
                <a16:creationId xmlns:a16="http://schemas.microsoft.com/office/drawing/2014/main" id="{1F37FA69-5CC3-C4A7-7CCC-4D6EDAFDCDC1}"/>
              </a:ext>
            </a:extLst>
          </p:cNvPr>
          <p:cNvSpPr/>
          <p:nvPr/>
        </p:nvSpPr>
        <p:spPr>
          <a:xfrm>
            <a:off x="612648" y="2170973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性质：力具有物质性、相互性、矢量性、独立性等特征。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2ad85bd4?sp=1&amp;pid=3ab8cbb93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二、重力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c20419a02?sp=1&amp;pid=b2ad85bd4&amp;color=0,0,0&amp;vtp=1&amp;bbb=1"/>
              <p:cNvSpPr/>
              <p:nvPr/>
            </p:nvSpPr>
            <p:spPr>
              <a:xfrm>
                <a:off x="612648" y="1121661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产生：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由于地球的吸引而使物体受到的力。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方向：总是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c20419a02?sp=1&amp;pid=b2ad85bd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5_AN.4_1#c20419a02.blank?pid=b2ad85bd4&amp;color=0,0,0&amp;vpa=2&amp;vtp=1&amp;bbb=1"/>
          <p:cNvSpPr/>
          <p:nvPr/>
        </p:nvSpPr>
        <p:spPr>
          <a:xfrm>
            <a:off x="2535904" y="2189731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竖直向下</a:t>
            </a:r>
            <a:endParaRPr lang="en-US" altLang="zh-CN" sz="2400" dirty="0"/>
          </a:p>
        </p:txBody>
      </p:sp>
      <p:sp>
        <p:nvSpPr>
          <p:cNvPr id="7" name="P_5_BD#4f8dce1a7?sp=1&amp;pid=b2ad85bd4&amp;color=0,0,0&amp;vtp=1&amp;bbb=1&amp;hb=1"/>
          <p:cNvSpPr/>
          <p:nvPr/>
        </p:nvSpPr>
        <p:spPr>
          <a:xfrm>
            <a:off x="612648" y="2776953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重心：物体的各部分都受到重力的作用，从效果上看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，可以认为各部分受到的重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力作用集中于一点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，这一点叫作物体的重心。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1cf03c09?sp=1&amp;pid=3ab8cbb93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三、弹力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5_1#68c79b32c?pid=21cf03c09&amp;color=0,0,0&amp;vtp=1&amp;bbb=1&amp;hb=1"/>
              <p:cNvSpPr/>
              <p:nvPr/>
            </p:nvSpPr>
            <p:spPr>
              <a:xfrm>
                <a:off x="612648" y="1121661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定义：发生形变的物体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，要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，对与它接触的物体会产生力的作用，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这种力叫作弹力。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产生的条件：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.两物体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.发生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方向：与施力物体形变方向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B_5_BD.5_1#68c79b32c?pid=21cf03c0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6_1#68c79b32c.blank?pid=21cf03c09&amp;color=0,0,0&amp;vpa=3&amp;vtp=1&amp;bbb=1"/>
          <p:cNvSpPr/>
          <p:nvPr/>
        </p:nvSpPr>
        <p:spPr>
          <a:xfrm>
            <a:off x="4669505" y="1093721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恢复原状</a:t>
            </a:r>
            <a:endParaRPr lang="en-US" altLang="zh-CN" sz="2400" dirty="0"/>
          </a:p>
        </p:txBody>
      </p:sp>
      <p:sp>
        <p:nvSpPr>
          <p:cNvPr id="6" name="QB_5_AN.8_1#68c79b32c.blank?pid=21cf03c09&amp;color=0,0,0&amp;vpa=4&amp;vtp=1&amp;bbb=1"/>
          <p:cNvSpPr/>
          <p:nvPr/>
        </p:nvSpPr>
        <p:spPr>
          <a:xfrm>
            <a:off x="3980530" y="2211321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相互接触</a:t>
            </a:r>
            <a:endParaRPr lang="en-US" altLang="zh-CN" sz="2400" dirty="0"/>
          </a:p>
        </p:txBody>
      </p:sp>
      <p:sp>
        <p:nvSpPr>
          <p:cNvPr id="7" name="QB_5_AN.9_1#68c79b32c.blank?pid=21cf03c09&amp;color=0,0,0&amp;vpa=5&amp;vtp=1&amp;bbb=1"/>
          <p:cNvSpPr/>
          <p:nvPr/>
        </p:nvSpPr>
        <p:spPr>
          <a:xfrm>
            <a:off x="6661817" y="2211321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弹性形变</a:t>
            </a:r>
            <a:endParaRPr lang="en-US" altLang="zh-CN" sz="2400" dirty="0"/>
          </a:p>
        </p:txBody>
      </p:sp>
      <p:sp>
        <p:nvSpPr>
          <p:cNvPr id="9" name="QB_5_AN.11_1#68c79b32c.blank?pid=21cf03c09&amp;color=0,0,0&amp;vpa=6&amp;vtp=1&amp;bbb=1"/>
          <p:cNvSpPr/>
          <p:nvPr/>
        </p:nvSpPr>
        <p:spPr>
          <a:xfrm>
            <a:off x="4669505" y="2748531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相反</a:t>
            </a:r>
            <a:endParaRPr lang="en-US" altLang="zh-CN" sz="2400" dirty="0"/>
          </a:p>
        </p:txBody>
      </p:sp>
      <p:sp>
        <p:nvSpPr>
          <p:cNvPr id="10" name="QO_5_BD.12_1#a3c5d4470?pid=21cf03c09&amp;color=0,0,0&amp;vtp=1&amp;bt=1&amp;bbb=1">
            <a:extLst>
              <a:ext uri="{FF2B5EF4-FFF2-40B4-BE49-F238E27FC236}">
                <a16:creationId xmlns:a16="http://schemas.microsoft.com/office/drawing/2014/main" id="{A1E80529-878F-EA7A-D66A-10AC81DD26BD}"/>
              </a:ext>
            </a:extLst>
          </p:cNvPr>
          <p:cNvSpPr/>
          <p:nvPr/>
        </p:nvSpPr>
        <p:spPr>
          <a:xfrm>
            <a:off x="612648" y="3316385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胡克定律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QB_6_BD.13_1#104403ace?pid=a3c5d4470&amp;color=0,0,0&amp;vtp=1&amp;bbb=1&amp;hb=1">
                <a:extLst>
                  <a:ext uri="{FF2B5EF4-FFF2-40B4-BE49-F238E27FC236}">
                    <a16:creationId xmlns:a16="http://schemas.microsoft.com/office/drawing/2014/main" id="{0D9BDCD0-8CC8-9EE0-990B-7E7FBB9F2DEF}"/>
                  </a:ext>
                </a:extLst>
              </p:cNvPr>
              <p:cNvSpPr/>
              <p:nvPr/>
            </p:nvSpPr>
            <p:spPr>
              <a:xfrm>
                <a:off x="612648" y="3795112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内容：弹簧发生弹性形变时，弹力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的大小跟弹簧伸长（或缩短）的长度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表达式：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𝑘𝑥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式中的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是弹簧的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单位符号为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的大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小由弹簧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决定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是弹簧长度的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，不是弹簧形变以后的长度。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11" name="QB_6_BD.13_1#104403ace?pid=a3c5d4470&amp;color=0,0,0&amp;vtp=1&amp;bbb=1&amp;hb=1">
                <a:extLst>
                  <a:ext uri="{FF2B5EF4-FFF2-40B4-BE49-F238E27FC236}">
                    <a16:creationId xmlns:a16="http://schemas.microsoft.com/office/drawing/2014/main" id="{0D9BDCD0-8CC8-9EE0-990B-7E7FBB9F2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95112"/>
                <a:ext cx="10963656" cy="2150999"/>
              </a:xfrm>
              <a:prstGeom prst="rect">
                <a:avLst/>
              </a:prstGeom>
              <a:blipFill>
                <a:blip r:embed="rId4"/>
                <a:stretch>
                  <a:fillRect l="-1724" r="-1001" b="-880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QB_6_AN.14_1#104403ace.blank?pid=a3c5d4470&amp;color=0,0,0&amp;vpa=7&amp;vtp=1&amp;bbb=1">
            <a:extLst>
              <a:ext uri="{FF2B5EF4-FFF2-40B4-BE49-F238E27FC236}">
                <a16:creationId xmlns:a16="http://schemas.microsoft.com/office/drawing/2014/main" id="{778936C6-3916-1613-A656-0C0E9894C0EA}"/>
              </a:ext>
            </a:extLst>
          </p:cNvPr>
          <p:cNvSpPr/>
          <p:nvPr/>
        </p:nvSpPr>
        <p:spPr>
          <a:xfrm>
            <a:off x="934116" y="432597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正比</a:t>
            </a:r>
            <a:endParaRPr lang="en-US" altLang="zh-CN" sz="2400" dirty="0"/>
          </a:p>
        </p:txBody>
      </p:sp>
      <p:sp>
        <p:nvSpPr>
          <p:cNvPr id="14" name="QB_6_AN.16_1#104403ace.blank?pid=a3c5d4470&amp;color=0,0,0&amp;vpa=8&amp;vtp=1&amp;bbb=1">
            <a:extLst>
              <a:ext uri="{FF2B5EF4-FFF2-40B4-BE49-F238E27FC236}">
                <a16:creationId xmlns:a16="http://schemas.microsoft.com/office/drawing/2014/main" id="{571585C2-4429-561E-DD3C-A556076CCCE4}"/>
              </a:ext>
            </a:extLst>
          </p:cNvPr>
          <p:cNvSpPr/>
          <p:nvPr/>
        </p:nvSpPr>
        <p:spPr>
          <a:xfrm>
            <a:off x="6464332" y="4884772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劲度系数</a:t>
            </a:r>
            <a:endParaRPr lang="en-US" altLang="zh-CN" sz="2400" dirty="0"/>
          </a:p>
        </p:txBody>
      </p:sp>
      <p:sp>
        <p:nvSpPr>
          <p:cNvPr id="15" name="QB_6_AN.17_1#104403ace.blank?pid=a3c5d4470&amp;color=0,0,0&amp;vpa=9&amp;vtp=1&amp;bbb=1">
            <a:extLst>
              <a:ext uri="{FF2B5EF4-FFF2-40B4-BE49-F238E27FC236}">
                <a16:creationId xmlns:a16="http://schemas.microsoft.com/office/drawing/2014/main" id="{0C1ADD22-647A-8FDA-F348-F96E13C1C7E4}"/>
              </a:ext>
            </a:extLst>
          </p:cNvPr>
          <p:cNvSpPr/>
          <p:nvPr/>
        </p:nvSpPr>
        <p:spPr>
          <a:xfrm>
            <a:off x="1848517" y="5421982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自身性质</a:t>
            </a:r>
            <a:endParaRPr lang="en-US" altLang="zh-CN" sz="2400" dirty="0"/>
          </a:p>
        </p:txBody>
      </p:sp>
      <p:sp>
        <p:nvSpPr>
          <p:cNvPr id="16" name="QB_6_AN.18_1#104403ace.blank?pid=a3c5d4470&amp;color=0,0,0&amp;vpa=10&amp;vtp=1&amp;bbb=1">
            <a:extLst>
              <a:ext uri="{FF2B5EF4-FFF2-40B4-BE49-F238E27FC236}">
                <a16:creationId xmlns:a16="http://schemas.microsoft.com/office/drawing/2014/main" id="{EFD9AA96-9DD5-ED51-E648-364E5A51E964}"/>
              </a:ext>
            </a:extLst>
          </p:cNvPr>
          <p:cNvSpPr/>
          <p:nvPr/>
        </p:nvSpPr>
        <p:spPr>
          <a:xfrm>
            <a:off x="6286849" y="5421982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变化量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  <p:bldP spid="9" grpId="0" build="p" animBg="1"/>
      <p:bldP spid="12" grpId="0" build="p" animBg="1"/>
      <p:bldP spid="14" grpId="0" build="p" animBg="1"/>
      <p:bldP spid="15" grpId="0" build="p" animBg="1"/>
      <p:bldP spid="16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1427</Words>
  <Application>Microsoft Office PowerPoint</Application>
  <PresentationFormat>宽屏</PresentationFormat>
  <Paragraphs>285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SimSun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Administrator</cp:lastModifiedBy>
  <cp:revision>2</cp:revision>
  <dcterms:created xsi:type="dcterms:W3CDTF">2025-01-23T09:51:34Z</dcterms:created>
  <dcterms:modified xsi:type="dcterms:W3CDTF">2025-01-23T09:53:48Z</dcterms:modified>
  <cp:category/>
  <cp:contentStatus/>
</cp:coreProperties>
</file>